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3" r:id="rId4"/>
    <p:sldId id="264" r:id="rId5"/>
    <p:sldId id="261" r:id="rId6"/>
    <p:sldId id="262" r:id="rId7"/>
    <p:sldId id="266" r:id="rId8"/>
    <p:sldId id="265" r:id="rId9"/>
    <p:sldId id="267" r:id="rId10"/>
    <p:sldId id="25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5"/>
    <p:restoredTop sz="94715"/>
  </p:normalViewPr>
  <p:slideViewPr>
    <p:cSldViewPr snapToGrid="0" snapToObjects="1">
      <p:cViewPr varScale="1">
        <p:scale>
          <a:sx n="84" d="100"/>
          <a:sy n="84" d="100"/>
        </p:scale>
        <p:origin x="200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77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717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991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504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8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20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53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88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4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50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5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3F878-1DBF-5843-B3EB-008E7F830014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7E88C-6BF6-5B43-A233-D4001AE4D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30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Indoor Localization system using Time of Flight in UWB spectrum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err="1" smtClean="0"/>
              <a:t>Anirban</a:t>
            </a:r>
            <a:r>
              <a:rPr lang="en-US" dirty="0" smtClean="0"/>
              <a:t> Ghosh</a:t>
            </a:r>
          </a:p>
          <a:p>
            <a:pPr algn="r"/>
            <a:r>
              <a:rPr lang="en-US" dirty="0" smtClean="0"/>
              <a:t>Albert Davies</a:t>
            </a:r>
          </a:p>
          <a:p>
            <a:pPr algn="r"/>
            <a:r>
              <a:rPr lang="en-US" dirty="0" smtClean="0"/>
              <a:t>Tejus Siddagangaiah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6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338892"/>
            <a:ext cx="10515600" cy="1325563"/>
          </a:xfrm>
        </p:spPr>
        <p:txBody>
          <a:bodyPr/>
          <a:lstStyle/>
          <a:p>
            <a:pPr algn="ctr"/>
            <a:r>
              <a:rPr lang="en-US" smtClean="0"/>
              <a:t>Questions?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4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 a mobile node’s position with respect to multiple anchor nodes in an indoor setting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812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Texas Instrument’s CC3200 + </a:t>
            </a:r>
            <a:r>
              <a:rPr lang="en-US" dirty="0" err="1" smtClean="0"/>
              <a:t>Decawave’s</a:t>
            </a:r>
            <a:r>
              <a:rPr lang="en-US" dirty="0" smtClean="0"/>
              <a:t> DWM1000 UWB module</a:t>
            </a:r>
          </a:p>
          <a:p>
            <a:r>
              <a:rPr lang="en-US" dirty="0" smtClean="0"/>
              <a:t>Explain both?</a:t>
            </a:r>
          </a:p>
          <a:p>
            <a:r>
              <a:rPr lang="en-US" dirty="0" smtClean="0"/>
              <a:t>What do we put in the demonstration section ? </a:t>
            </a:r>
          </a:p>
          <a:p>
            <a:r>
              <a:rPr lang="en-US" dirty="0" smtClean="0"/>
              <a:t>I don</a:t>
            </a:r>
            <a:r>
              <a:rPr lang="mr-IN" dirty="0" smtClean="0"/>
              <a:t>’</a:t>
            </a:r>
            <a:r>
              <a:rPr lang="en-US" dirty="0" smtClean="0"/>
              <a:t>t know what he means by Use Cases? Should we explain what the demos would look like?  </a:t>
            </a:r>
          </a:p>
        </p:txBody>
      </p:sp>
    </p:spTree>
    <p:extLst>
      <p:ext uri="{BB962C8B-B14F-4D97-AF65-F5344CB8AC3E}">
        <p14:creationId xmlns:p14="http://schemas.microsoft.com/office/powerpoint/2010/main" val="138481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and Use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Indoor Localization systems can be developed and applied to any large venue: Shopping Malls, Airports, Universities, etc.</a:t>
            </a:r>
          </a:p>
          <a:p>
            <a:r>
              <a:rPr lang="en-US" dirty="0" smtClean="0"/>
              <a:t>Indoor Localization systems can be used for to provide directions, provide relevant advertisement, raise requests for help, etc.</a:t>
            </a:r>
          </a:p>
          <a:p>
            <a:r>
              <a:rPr lang="en-US" dirty="0" smtClean="0"/>
              <a:t>Similar localization systems can also be used in remote environments like coal mines to track people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994317" y="4455256"/>
            <a:ext cx="10820052" cy="1833295"/>
            <a:chOff x="994317" y="4074256"/>
            <a:chExt cx="10820052" cy="183329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4317" y="4074256"/>
              <a:ext cx="3172414" cy="178448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0080" y="4074256"/>
              <a:ext cx="3489960" cy="183329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3389" y="4115568"/>
              <a:ext cx="3590980" cy="1791983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7928169" y="6308328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mtClean="0"/>
              <a:t>Image source: Google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26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Architecture and Design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34902" y="1326993"/>
            <a:ext cx="11386440" cy="5505124"/>
            <a:chOff x="284311" y="266253"/>
            <a:chExt cx="11760051" cy="6454354"/>
          </a:xfrm>
        </p:grpSpPr>
        <p:sp>
          <p:nvSpPr>
            <p:cNvPr id="5" name="TextBox 4"/>
            <p:cNvSpPr txBox="1"/>
            <p:nvPr/>
          </p:nvSpPr>
          <p:spPr>
            <a:xfrm>
              <a:off x="4468966" y="3202702"/>
              <a:ext cx="1917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Mobile Node</a:t>
              </a: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284311" y="266253"/>
              <a:ext cx="11760051" cy="6454354"/>
              <a:chOff x="284311" y="266253"/>
              <a:chExt cx="11760051" cy="6454354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9019545" y="2302704"/>
                <a:ext cx="19171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Anchor Node -  I</a:t>
                </a:r>
                <a:endParaRPr lang="en-US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9019545" y="6351275"/>
                <a:ext cx="19171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Anchor Node </a:t>
                </a:r>
                <a:r>
                  <a:rPr lang="en-US" smtClean="0"/>
                  <a:t>-  II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949981" y="6323918"/>
                <a:ext cx="19171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Anchor Node -  III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284311" y="266253"/>
                <a:ext cx="11760051" cy="6014459"/>
                <a:chOff x="284311" y="266253"/>
                <a:chExt cx="11760051" cy="6014459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7715249" y="378856"/>
                  <a:ext cx="4329113" cy="1785461"/>
                  <a:chOff x="3311857" y="1428273"/>
                  <a:chExt cx="7675231" cy="4271963"/>
                </a:xfrm>
              </p:grpSpPr>
              <p:grpSp>
                <p:nvGrpSpPr>
                  <p:cNvPr id="60" name="Group 59"/>
                  <p:cNvGrpSpPr/>
                  <p:nvPr/>
                </p:nvGrpSpPr>
                <p:grpSpPr>
                  <a:xfrm>
                    <a:off x="3311857" y="1428273"/>
                    <a:ext cx="3063240" cy="4271963"/>
                    <a:chOff x="2526031" y="1428273"/>
                    <a:chExt cx="3063240" cy="4271963"/>
                  </a:xfrm>
                </p:grpSpPr>
                <p:sp>
                  <p:nvSpPr>
                    <p:cNvPr id="70" name="Rounded Rectangle 69"/>
                    <p:cNvSpPr/>
                    <p:nvPr/>
                  </p:nvSpPr>
                  <p:spPr>
                    <a:xfrm>
                      <a:off x="2526031" y="1428273"/>
                      <a:ext cx="3063240" cy="4271963"/>
                    </a:xfrm>
                    <a:prstGeom prst="roundRect">
                      <a:avLst/>
                    </a:prstGeom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37000">
                          <a:schemeClr val="bg1">
                            <a:lumMod val="85000"/>
                          </a:schemeClr>
                        </a:gs>
                        <a:gs pos="56000">
                          <a:schemeClr val="bg1">
                            <a:lumMod val="85000"/>
                          </a:schemeClr>
                        </a:gs>
                        <a:gs pos="100000">
                          <a:schemeClr val="bg1">
                            <a:lumMod val="85000"/>
                          </a:schemeClr>
                        </a:gs>
                      </a:gsLst>
                      <a:lin ang="5400000" scaled="1"/>
                    </a:gradFill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100" b="1" dirty="0" smtClean="0">
                          <a:solidFill>
                            <a:schemeClr val="tx1"/>
                          </a:solidFill>
                        </a:rPr>
                        <a:t>CC3200 </a:t>
                      </a:r>
                      <a:r>
                        <a:rPr lang="en-US" sz="1100" b="1" dirty="0" err="1" smtClean="0">
                          <a:solidFill>
                            <a:schemeClr val="tx1"/>
                          </a:solidFill>
                        </a:rPr>
                        <a:t>SoC</a:t>
                      </a:r>
                      <a:endParaRPr lang="en-US" sz="1100" b="1" dirty="0" smtClean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1" name="Rounded Rectangle 70"/>
                    <p:cNvSpPr/>
                    <p:nvPr/>
                  </p:nvSpPr>
                  <p:spPr>
                    <a:xfrm>
                      <a:off x="2643188" y="1943100"/>
                      <a:ext cx="1357312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800" dirty="0" smtClean="0"/>
                        <a:t>Cortex-M4 Core</a:t>
                      </a:r>
                    </a:p>
                    <a:p>
                      <a:pPr algn="ctr"/>
                      <a:r>
                        <a:rPr lang="en-US" sz="800" dirty="0" smtClean="0"/>
                        <a:t>80MHz</a:t>
                      </a:r>
                      <a:endParaRPr lang="en-US" sz="800" dirty="0"/>
                    </a:p>
                  </p:txBody>
                </p:sp>
                <p:sp>
                  <p:nvSpPr>
                    <p:cNvPr id="72" name="Rounded Rectangle 71"/>
                    <p:cNvSpPr/>
                    <p:nvPr/>
                  </p:nvSpPr>
                  <p:spPr>
                    <a:xfrm>
                      <a:off x="4087654" y="1943100"/>
                      <a:ext cx="1357312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800" dirty="0" smtClean="0"/>
                        <a:t>Network Processor</a:t>
                      </a:r>
                      <a:endParaRPr lang="en-US" sz="800" dirty="0"/>
                    </a:p>
                  </p:txBody>
                </p:sp>
                <p:sp>
                  <p:nvSpPr>
                    <p:cNvPr id="73" name="Rounded Rectangle 72"/>
                    <p:cNvSpPr/>
                    <p:nvPr/>
                  </p:nvSpPr>
                  <p:spPr>
                    <a:xfrm>
                      <a:off x="2687478" y="4064563"/>
                      <a:ext cx="2714624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800" dirty="0" smtClean="0"/>
                        <a:t>Peripherals and Power Management</a:t>
                      </a:r>
                      <a:endParaRPr lang="en-US" sz="800" dirty="0"/>
                    </a:p>
                  </p:txBody>
                </p:sp>
              </p:grpSp>
              <p:sp>
                <p:nvSpPr>
                  <p:cNvPr id="61" name="Rounded Rectangle 60"/>
                  <p:cNvSpPr/>
                  <p:nvPr/>
                </p:nvSpPr>
                <p:spPr>
                  <a:xfrm>
                    <a:off x="8272462" y="2342911"/>
                    <a:ext cx="2155507" cy="2442686"/>
                  </a:xfrm>
                  <a:prstGeom prst="roundRect">
                    <a:avLst/>
                  </a:prstGeom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bg1">
                          <a:lumMod val="85000"/>
                        </a:schemeClr>
                      </a:gs>
                      <a:gs pos="56000">
                        <a:schemeClr val="bg1">
                          <a:lumMod val="8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5400000" scaled="1"/>
                  </a:gradFill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b="1" dirty="0" err="1" smtClean="0">
                        <a:solidFill>
                          <a:schemeClr val="tx1"/>
                        </a:solidFill>
                      </a:rPr>
                      <a:t>Decawave</a:t>
                    </a:r>
                    <a:r>
                      <a:rPr lang="en-US" sz="1050" b="1" dirty="0" smtClean="0">
                        <a:solidFill>
                          <a:schemeClr val="tx1"/>
                        </a:solidFill>
                      </a:rPr>
                      <a:t> </a:t>
                    </a:r>
                  </a:p>
                  <a:p>
                    <a:pPr algn="ctr"/>
                    <a:r>
                      <a:rPr lang="en-US" sz="1050" b="1" dirty="0" smtClean="0">
                        <a:solidFill>
                          <a:schemeClr val="tx1"/>
                        </a:solidFill>
                      </a:rPr>
                      <a:t>DW1000 Module</a:t>
                    </a:r>
                  </a:p>
                </p:txBody>
              </p:sp>
              <p:grpSp>
                <p:nvGrpSpPr>
                  <p:cNvPr id="62" name="Group 61"/>
                  <p:cNvGrpSpPr/>
                  <p:nvPr/>
                </p:nvGrpSpPr>
                <p:grpSpPr>
                  <a:xfrm>
                    <a:off x="10427969" y="2795585"/>
                    <a:ext cx="559119" cy="768669"/>
                    <a:chOff x="10427969" y="2795585"/>
                    <a:chExt cx="559119" cy="768669"/>
                  </a:xfrm>
                </p:grpSpPr>
                <p:cxnSp>
                  <p:nvCxnSpPr>
                    <p:cNvPr id="65" name="Straight Connector 64"/>
                    <p:cNvCxnSpPr>
                      <a:stCxn id="11" idx="3"/>
                    </p:cNvCxnSpPr>
                    <p:nvPr/>
                  </p:nvCxnSpPr>
                  <p:spPr>
                    <a:xfrm>
                      <a:off x="10427969" y="3564254"/>
                      <a:ext cx="430531" cy="0"/>
                    </a:xfrm>
                    <a:prstGeom prst="line">
                      <a:avLst/>
                    </a:prstGeom>
                    <a:ln w="4762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66" name="Group 65"/>
                    <p:cNvGrpSpPr/>
                    <p:nvPr/>
                  </p:nvGrpSpPr>
                  <p:grpSpPr>
                    <a:xfrm>
                      <a:off x="10753726" y="2795585"/>
                      <a:ext cx="233362" cy="768669"/>
                      <a:chOff x="10753726" y="2795585"/>
                      <a:chExt cx="233362" cy="768669"/>
                    </a:xfrm>
                  </p:grpSpPr>
                  <p:cxnSp>
                    <p:nvCxnSpPr>
                      <p:cNvPr id="67" name="Straight Connector 66"/>
                      <p:cNvCxnSpPr/>
                      <p:nvPr/>
                    </p:nvCxnSpPr>
                    <p:spPr>
                      <a:xfrm flipV="1">
                        <a:off x="10858500" y="2914650"/>
                        <a:ext cx="0" cy="649604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8" name="Straight Connector 67"/>
                      <p:cNvCxnSpPr/>
                      <p:nvPr/>
                    </p:nvCxnSpPr>
                    <p:spPr>
                      <a:xfrm flipH="1" flipV="1">
                        <a:off x="10872788" y="2814639"/>
                        <a:ext cx="114300" cy="128587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  <a:scene3d>
                        <a:camera prst="orthographicFront">
                          <a:rot lat="0" lon="0" rev="5400000"/>
                        </a:camera>
                        <a:lightRig rig="threePt" dir="t"/>
                      </a:scene3d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9" name="Straight Connector 68"/>
                      <p:cNvCxnSpPr/>
                      <p:nvPr/>
                    </p:nvCxnSpPr>
                    <p:spPr>
                      <a:xfrm flipH="1" flipV="1">
                        <a:off x="10753726" y="2795585"/>
                        <a:ext cx="114300" cy="128587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  <a:scene3d>
                        <a:camera prst="orthographicFront">
                          <a:rot lat="0" lon="0" rev="0"/>
                        </a:camera>
                        <a:lightRig rig="threePt" dir="t"/>
                      </a:scene3d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63" name="Straight Arrow Connector 62"/>
                  <p:cNvCxnSpPr>
                    <a:stCxn id="6" idx="3"/>
                    <a:endCxn id="11" idx="1"/>
                  </p:cNvCxnSpPr>
                  <p:nvPr/>
                </p:nvCxnSpPr>
                <p:spPr>
                  <a:xfrm flipV="1">
                    <a:off x="6375097" y="3564254"/>
                    <a:ext cx="1897365" cy="1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7100899" y="2965876"/>
                    <a:ext cx="1114425" cy="5344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b="1" smtClean="0"/>
                      <a:t>SPI</a:t>
                    </a:r>
                    <a:endParaRPr lang="en-US" sz="1200" b="1"/>
                  </a:p>
                </p:txBody>
              </p:sp>
            </p:grpSp>
            <p:sp>
              <p:nvSpPr>
                <p:cNvPr id="12" name="Rectangle 11"/>
                <p:cNvSpPr/>
                <p:nvPr/>
              </p:nvSpPr>
              <p:spPr>
                <a:xfrm>
                  <a:off x="284311" y="266253"/>
                  <a:ext cx="1643062" cy="1214437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Admin System</a:t>
                  </a:r>
                </a:p>
                <a:p>
                  <a:pPr algn="ctr"/>
                  <a:r>
                    <a:rPr lang="en-US" dirty="0" smtClean="0"/>
                    <a:t>PC/Laptop</a:t>
                  </a:r>
                </a:p>
              </p:txBody>
            </p:sp>
            <p:grpSp>
              <p:nvGrpSpPr>
                <p:cNvPr id="13" name="Group 12"/>
                <p:cNvGrpSpPr/>
                <p:nvPr/>
              </p:nvGrpSpPr>
              <p:grpSpPr>
                <a:xfrm>
                  <a:off x="7659235" y="4495251"/>
                  <a:ext cx="4329113" cy="1785461"/>
                  <a:chOff x="3311857" y="1428273"/>
                  <a:chExt cx="7675231" cy="4271963"/>
                </a:xfrm>
              </p:grpSpPr>
              <p:grpSp>
                <p:nvGrpSpPr>
                  <p:cNvPr id="46" name="Group 45"/>
                  <p:cNvGrpSpPr/>
                  <p:nvPr/>
                </p:nvGrpSpPr>
                <p:grpSpPr>
                  <a:xfrm>
                    <a:off x="3311857" y="1428273"/>
                    <a:ext cx="3063240" cy="4271963"/>
                    <a:chOff x="2526031" y="1428273"/>
                    <a:chExt cx="3063240" cy="4271963"/>
                  </a:xfrm>
                </p:grpSpPr>
                <p:sp>
                  <p:nvSpPr>
                    <p:cNvPr id="56" name="Rounded Rectangle 55"/>
                    <p:cNvSpPr/>
                    <p:nvPr/>
                  </p:nvSpPr>
                  <p:spPr>
                    <a:xfrm>
                      <a:off x="2526031" y="1428273"/>
                      <a:ext cx="3063240" cy="4271963"/>
                    </a:xfrm>
                    <a:prstGeom prst="roundRect">
                      <a:avLst/>
                    </a:prstGeom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37000">
                          <a:schemeClr val="bg1">
                            <a:lumMod val="85000"/>
                          </a:schemeClr>
                        </a:gs>
                        <a:gs pos="56000">
                          <a:schemeClr val="bg1">
                            <a:lumMod val="85000"/>
                          </a:schemeClr>
                        </a:gs>
                        <a:gs pos="100000">
                          <a:schemeClr val="bg1">
                            <a:lumMod val="85000"/>
                          </a:schemeClr>
                        </a:gs>
                      </a:gsLst>
                      <a:lin ang="5400000" scaled="1"/>
                    </a:gradFill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100" b="1" dirty="0" smtClean="0">
                          <a:solidFill>
                            <a:schemeClr val="tx1"/>
                          </a:solidFill>
                        </a:rPr>
                        <a:t>CC3200 </a:t>
                      </a:r>
                      <a:r>
                        <a:rPr lang="en-US" sz="1100" b="1" dirty="0" err="1" smtClean="0">
                          <a:solidFill>
                            <a:schemeClr val="tx1"/>
                          </a:solidFill>
                        </a:rPr>
                        <a:t>SoC</a:t>
                      </a:r>
                      <a:endParaRPr lang="en-US" sz="1100" b="1" dirty="0" smtClean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57" name="Rounded Rectangle 56"/>
                    <p:cNvSpPr/>
                    <p:nvPr/>
                  </p:nvSpPr>
                  <p:spPr>
                    <a:xfrm>
                      <a:off x="2643188" y="1943100"/>
                      <a:ext cx="1357312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800" dirty="0" smtClean="0"/>
                        <a:t>Cortex-M4 Core</a:t>
                      </a:r>
                    </a:p>
                    <a:p>
                      <a:pPr algn="ctr"/>
                      <a:r>
                        <a:rPr lang="en-US" sz="800" dirty="0" smtClean="0"/>
                        <a:t>80MHz</a:t>
                      </a:r>
                      <a:endParaRPr lang="en-US" sz="800" dirty="0"/>
                    </a:p>
                  </p:txBody>
                </p:sp>
                <p:sp>
                  <p:nvSpPr>
                    <p:cNvPr id="58" name="Rounded Rectangle 57"/>
                    <p:cNvSpPr/>
                    <p:nvPr/>
                  </p:nvSpPr>
                  <p:spPr>
                    <a:xfrm>
                      <a:off x="4087654" y="1943100"/>
                      <a:ext cx="1357312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800" dirty="0" smtClean="0"/>
                        <a:t>Network Processor</a:t>
                      </a:r>
                      <a:endParaRPr lang="en-US" sz="800" dirty="0"/>
                    </a:p>
                  </p:txBody>
                </p:sp>
                <p:sp>
                  <p:nvSpPr>
                    <p:cNvPr id="59" name="Rounded Rectangle 58"/>
                    <p:cNvSpPr/>
                    <p:nvPr/>
                  </p:nvSpPr>
                  <p:spPr>
                    <a:xfrm>
                      <a:off x="2687478" y="4064563"/>
                      <a:ext cx="2714624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800" dirty="0" smtClean="0"/>
                        <a:t>Peripherals and Power Management</a:t>
                      </a:r>
                      <a:endParaRPr lang="en-US" sz="800" dirty="0"/>
                    </a:p>
                  </p:txBody>
                </p:sp>
              </p:grpSp>
              <p:sp>
                <p:nvSpPr>
                  <p:cNvPr id="47" name="Rounded Rectangle 46"/>
                  <p:cNvSpPr/>
                  <p:nvPr/>
                </p:nvSpPr>
                <p:spPr>
                  <a:xfrm>
                    <a:off x="8272462" y="2342911"/>
                    <a:ext cx="2155507" cy="2442686"/>
                  </a:xfrm>
                  <a:prstGeom prst="roundRect">
                    <a:avLst/>
                  </a:prstGeom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bg1">
                          <a:lumMod val="85000"/>
                        </a:schemeClr>
                      </a:gs>
                      <a:gs pos="56000">
                        <a:schemeClr val="bg1">
                          <a:lumMod val="8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5400000" scaled="1"/>
                  </a:gradFill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b="1" dirty="0" err="1" smtClean="0">
                        <a:solidFill>
                          <a:schemeClr val="tx1"/>
                        </a:solidFill>
                      </a:rPr>
                      <a:t>Decawave</a:t>
                    </a:r>
                    <a:r>
                      <a:rPr lang="en-US" sz="1050" b="1" dirty="0" smtClean="0">
                        <a:solidFill>
                          <a:schemeClr val="tx1"/>
                        </a:solidFill>
                      </a:rPr>
                      <a:t> </a:t>
                    </a:r>
                  </a:p>
                  <a:p>
                    <a:pPr algn="ctr"/>
                    <a:r>
                      <a:rPr lang="en-US" sz="1050" b="1" dirty="0" smtClean="0">
                        <a:solidFill>
                          <a:schemeClr val="tx1"/>
                        </a:solidFill>
                      </a:rPr>
                      <a:t>DW1000 Module</a:t>
                    </a:r>
                  </a:p>
                </p:txBody>
              </p:sp>
              <p:grpSp>
                <p:nvGrpSpPr>
                  <p:cNvPr id="48" name="Group 47"/>
                  <p:cNvGrpSpPr/>
                  <p:nvPr/>
                </p:nvGrpSpPr>
                <p:grpSpPr>
                  <a:xfrm>
                    <a:off x="10427969" y="2795585"/>
                    <a:ext cx="559119" cy="768669"/>
                    <a:chOff x="10427969" y="2795585"/>
                    <a:chExt cx="559119" cy="768669"/>
                  </a:xfrm>
                </p:grpSpPr>
                <p:cxnSp>
                  <p:nvCxnSpPr>
                    <p:cNvPr id="51" name="Straight Connector 50"/>
                    <p:cNvCxnSpPr>
                      <a:stCxn id="40" idx="3"/>
                    </p:cNvCxnSpPr>
                    <p:nvPr/>
                  </p:nvCxnSpPr>
                  <p:spPr>
                    <a:xfrm>
                      <a:off x="10427969" y="3564254"/>
                      <a:ext cx="430531" cy="0"/>
                    </a:xfrm>
                    <a:prstGeom prst="line">
                      <a:avLst/>
                    </a:prstGeom>
                    <a:ln w="4762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52" name="Group 51"/>
                    <p:cNvGrpSpPr/>
                    <p:nvPr/>
                  </p:nvGrpSpPr>
                  <p:grpSpPr>
                    <a:xfrm>
                      <a:off x="10753726" y="2795585"/>
                      <a:ext cx="233362" cy="768669"/>
                      <a:chOff x="10753726" y="2795585"/>
                      <a:chExt cx="233362" cy="768669"/>
                    </a:xfrm>
                  </p:grpSpPr>
                  <p:cxnSp>
                    <p:nvCxnSpPr>
                      <p:cNvPr id="53" name="Straight Connector 52"/>
                      <p:cNvCxnSpPr/>
                      <p:nvPr/>
                    </p:nvCxnSpPr>
                    <p:spPr>
                      <a:xfrm flipV="1">
                        <a:off x="10858500" y="2914650"/>
                        <a:ext cx="0" cy="649604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4" name="Straight Connector 53"/>
                      <p:cNvCxnSpPr/>
                      <p:nvPr/>
                    </p:nvCxnSpPr>
                    <p:spPr>
                      <a:xfrm flipH="1" flipV="1">
                        <a:off x="10872788" y="2814639"/>
                        <a:ext cx="114300" cy="128587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  <a:scene3d>
                        <a:camera prst="orthographicFront">
                          <a:rot lat="0" lon="0" rev="5400000"/>
                        </a:camera>
                        <a:lightRig rig="threePt" dir="t"/>
                      </a:scene3d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5" name="Straight Connector 54"/>
                      <p:cNvCxnSpPr/>
                      <p:nvPr/>
                    </p:nvCxnSpPr>
                    <p:spPr>
                      <a:xfrm flipH="1" flipV="1">
                        <a:off x="10753726" y="2795585"/>
                        <a:ext cx="114300" cy="128587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  <a:scene3d>
                        <a:camera prst="orthographicFront">
                          <a:rot lat="0" lon="0" rev="0"/>
                        </a:camera>
                        <a:lightRig rig="threePt" dir="t"/>
                      </a:scene3d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49" name="Straight Arrow Connector 48"/>
                  <p:cNvCxnSpPr>
                    <a:stCxn id="35" idx="3"/>
                    <a:endCxn id="40" idx="1"/>
                  </p:cNvCxnSpPr>
                  <p:nvPr/>
                </p:nvCxnSpPr>
                <p:spPr>
                  <a:xfrm flipV="1">
                    <a:off x="6375097" y="3564254"/>
                    <a:ext cx="1897365" cy="1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0" name="TextBox 49"/>
                  <p:cNvSpPr txBox="1"/>
                  <p:nvPr/>
                </p:nvSpPr>
                <p:spPr>
                  <a:xfrm>
                    <a:off x="7100899" y="2965876"/>
                    <a:ext cx="1114425" cy="5344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b="1" smtClean="0"/>
                      <a:t>SPI</a:t>
                    </a:r>
                    <a:endParaRPr lang="en-US" sz="1200" b="1"/>
                  </a:p>
                </p:txBody>
              </p:sp>
            </p:grpSp>
            <p:grpSp>
              <p:nvGrpSpPr>
                <p:cNvPr id="14" name="Group 13"/>
                <p:cNvGrpSpPr/>
                <p:nvPr/>
              </p:nvGrpSpPr>
              <p:grpSpPr>
                <a:xfrm>
                  <a:off x="644580" y="4468534"/>
                  <a:ext cx="4329113" cy="1785461"/>
                  <a:chOff x="3311857" y="1428273"/>
                  <a:chExt cx="7675231" cy="4271963"/>
                </a:xfrm>
              </p:grpSpPr>
              <p:grpSp>
                <p:nvGrpSpPr>
                  <p:cNvPr id="32" name="Group 31"/>
                  <p:cNvGrpSpPr/>
                  <p:nvPr/>
                </p:nvGrpSpPr>
                <p:grpSpPr>
                  <a:xfrm>
                    <a:off x="3311857" y="1428273"/>
                    <a:ext cx="3063240" cy="4271963"/>
                    <a:chOff x="2526031" y="1428273"/>
                    <a:chExt cx="3063240" cy="4271963"/>
                  </a:xfrm>
                </p:grpSpPr>
                <p:sp>
                  <p:nvSpPr>
                    <p:cNvPr id="42" name="Rounded Rectangle 41"/>
                    <p:cNvSpPr/>
                    <p:nvPr/>
                  </p:nvSpPr>
                  <p:spPr>
                    <a:xfrm>
                      <a:off x="2526031" y="1428273"/>
                      <a:ext cx="3063240" cy="4271963"/>
                    </a:xfrm>
                    <a:prstGeom prst="roundRect">
                      <a:avLst/>
                    </a:prstGeom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37000">
                          <a:schemeClr val="bg1">
                            <a:lumMod val="85000"/>
                          </a:schemeClr>
                        </a:gs>
                        <a:gs pos="56000">
                          <a:schemeClr val="bg1">
                            <a:lumMod val="85000"/>
                          </a:schemeClr>
                        </a:gs>
                        <a:gs pos="100000">
                          <a:schemeClr val="bg1">
                            <a:lumMod val="85000"/>
                          </a:schemeClr>
                        </a:gs>
                      </a:gsLst>
                      <a:lin ang="5400000" scaled="1"/>
                    </a:gradFill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100" b="1" dirty="0" smtClean="0">
                          <a:solidFill>
                            <a:schemeClr val="tx1"/>
                          </a:solidFill>
                        </a:rPr>
                        <a:t>CC3200 </a:t>
                      </a:r>
                      <a:r>
                        <a:rPr lang="en-US" sz="1100" b="1" dirty="0" err="1" smtClean="0">
                          <a:solidFill>
                            <a:schemeClr val="tx1"/>
                          </a:solidFill>
                        </a:rPr>
                        <a:t>SoC</a:t>
                      </a:r>
                      <a:endParaRPr lang="en-US" sz="1100" b="1" dirty="0" smtClean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3" name="Rounded Rectangle 42"/>
                    <p:cNvSpPr/>
                    <p:nvPr/>
                  </p:nvSpPr>
                  <p:spPr>
                    <a:xfrm>
                      <a:off x="2643188" y="1943100"/>
                      <a:ext cx="1357312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800" dirty="0" smtClean="0"/>
                        <a:t>Cortex-M4 Core</a:t>
                      </a:r>
                    </a:p>
                    <a:p>
                      <a:pPr algn="ctr"/>
                      <a:r>
                        <a:rPr lang="en-US" sz="800" dirty="0" smtClean="0"/>
                        <a:t>80MHz</a:t>
                      </a:r>
                      <a:endParaRPr lang="en-US" sz="800" dirty="0"/>
                    </a:p>
                  </p:txBody>
                </p:sp>
                <p:sp>
                  <p:nvSpPr>
                    <p:cNvPr id="44" name="Rounded Rectangle 43"/>
                    <p:cNvSpPr/>
                    <p:nvPr/>
                  </p:nvSpPr>
                  <p:spPr>
                    <a:xfrm>
                      <a:off x="4087654" y="1943100"/>
                      <a:ext cx="1357312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800" dirty="0" smtClean="0"/>
                        <a:t>Network Processor</a:t>
                      </a:r>
                      <a:endParaRPr lang="en-US" sz="800" dirty="0"/>
                    </a:p>
                  </p:txBody>
                </p:sp>
                <p:sp>
                  <p:nvSpPr>
                    <p:cNvPr id="45" name="Rounded Rectangle 44"/>
                    <p:cNvSpPr/>
                    <p:nvPr/>
                  </p:nvSpPr>
                  <p:spPr>
                    <a:xfrm>
                      <a:off x="2687478" y="4064563"/>
                      <a:ext cx="2714624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800" dirty="0" smtClean="0"/>
                        <a:t>Peripherals and Power Management</a:t>
                      </a:r>
                      <a:endParaRPr lang="en-US" sz="800" dirty="0"/>
                    </a:p>
                  </p:txBody>
                </p:sp>
              </p:grpSp>
              <p:sp>
                <p:nvSpPr>
                  <p:cNvPr id="33" name="Rounded Rectangle 32"/>
                  <p:cNvSpPr/>
                  <p:nvPr/>
                </p:nvSpPr>
                <p:spPr>
                  <a:xfrm>
                    <a:off x="8272462" y="2342911"/>
                    <a:ext cx="2155507" cy="2442686"/>
                  </a:xfrm>
                  <a:prstGeom prst="roundRect">
                    <a:avLst/>
                  </a:prstGeom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bg1">
                          <a:lumMod val="85000"/>
                        </a:schemeClr>
                      </a:gs>
                      <a:gs pos="56000">
                        <a:schemeClr val="bg1">
                          <a:lumMod val="8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5400000" scaled="1"/>
                  </a:gradFill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b="1" dirty="0" err="1" smtClean="0">
                        <a:solidFill>
                          <a:schemeClr val="tx1"/>
                        </a:solidFill>
                      </a:rPr>
                      <a:t>Decawave</a:t>
                    </a:r>
                    <a:r>
                      <a:rPr lang="en-US" sz="1050" b="1" dirty="0" smtClean="0">
                        <a:solidFill>
                          <a:schemeClr val="tx1"/>
                        </a:solidFill>
                      </a:rPr>
                      <a:t> </a:t>
                    </a:r>
                  </a:p>
                  <a:p>
                    <a:pPr algn="ctr"/>
                    <a:r>
                      <a:rPr lang="en-US" sz="1050" b="1" dirty="0" smtClean="0">
                        <a:solidFill>
                          <a:schemeClr val="tx1"/>
                        </a:solidFill>
                      </a:rPr>
                      <a:t>DW1000 Module</a:t>
                    </a:r>
                  </a:p>
                </p:txBody>
              </p:sp>
              <p:grpSp>
                <p:nvGrpSpPr>
                  <p:cNvPr id="34" name="Group 33"/>
                  <p:cNvGrpSpPr/>
                  <p:nvPr/>
                </p:nvGrpSpPr>
                <p:grpSpPr>
                  <a:xfrm>
                    <a:off x="10427969" y="2795585"/>
                    <a:ext cx="559119" cy="768669"/>
                    <a:chOff x="10427969" y="2795585"/>
                    <a:chExt cx="559119" cy="768669"/>
                  </a:xfrm>
                </p:grpSpPr>
                <p:cxnSp>
                  <p:nvCxnSpPr>
                    <p:cNvPr id="37" name="Straight Connector 36"/>
                    <p:cNvCxnSpPr/>
                    <p:nvPr/>
                  </p:nvCxnSpPr>
                  <p:spPr>
                    <a:xfrm>
                      <a:off x="10427969" y="3564254"/>
                      <a:ext cx="430531" cy="0"/>
                    </a:xfrm>
                    <a:prstGeom prst="line">
                      <a:avLst/>
                    </a:prstGeom>
                    <a:ln w="4762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38" name="Group 37"/>
                    <p:cNvGrpSpPr/>
                    <p:nvPr/>
                  </p:nvGrpSpPr>
                  <p:grpSpPr>
                    <a:xfrm>
                      <a:off x="10753726" y="2795585"/>
                      <a:ext cx="233362" cy="768669"/>
                      <a:chOff x="10753726" y="2795585"/>
                      <a:chExt cx="233362" cy="768669"/>
                    </a:xfrm>
                  </p:grpSpPr>
                  <p:cxnSp>
                    <p:nvCxnSpPr>
                      <p:cNvPr id="39" name="Straight Connector 38"/>
                      <p:cNvCxnSpPr/>
                      <p:nvPr/>
                    </p:nvCxnSpPr>
                    <p:spPr>
                      <a:xfrm flipV="1">
                        <a:off x="10858500" y="2914650"/>
                        <a:ext cx="0" cy="649604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0" name="Straight Connector 39"/>
                      <p:cNvCxnSpPr/>
                      <p:nvPr/>
                    </p:nvCxnSpPr>
                    <p:spPr>
                      <a:xfrm flipH="1" flipV="1">
                        <a:off x="10872788" y="2814639"/>
                        <a:ext cx="114300" cy="128587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  <a:scene3d>
                        <a:camera prst="orthographicFront">
                          <a:rot lat="0" lon="0" rev="5400000"/>
                        </a:camera>
                        <a:lightRig rig="threePt" dir="t"/>
                      </a:scene3d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1" name="Straight Connector 40"/>
                      <p:cNvCxnSpPr/>
                      <p:nvPr/>
                    </p:nvCxnSpPr>
                    <p:spPr>
                      <a:xfrm flipH="1" flipV="1">
                        <a:off x="10753726" y="2795585"/>
                        <a:ext cx="114300" cy="128587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  <a:scene3d>
                        <a:camera prst="orthographicFront">
                          <a:rot lat="0" lon="0" rev="0"/>
                        </a:camera>
                        <a:lightRig rig="threePt" dir="t"/>
                      </a:scene3d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35" name="Straight Arrow Connector 34"/>
                  <p:cNvCxnSpPr/>
                  <p:nvPr/>
                </p:nvCxnSpPr>
                <p:spPr>
                  <a:xfrm flipV="1">
                    <a:off x="6375097" y="3564254"/>
                    <a:ext cx="1897365" cy="1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TextBox 35"/>
                  <p:cNvSpPr txBox="1"/>
                  <p:nvPr/>
                </p:nvSpPr>
                <p:spPr>
                  <a:xfrm>
                    <a:off x="7100899" y="2965876"/>
                    <a:ext cx="1114425" cy="5344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b="1" smtClean="0"/>
                      <a:t>SPI</a:t>
                    </a:r>
                    <a:endParaRPr lang="en-US" sz="1200" b="1"/>
                  </a:p>
                </p:txBody>
              </p:sp>
            </p:grpSp>
            <p:grpSp>
              <p:nvGrpSpPr>
                <p:cNvPr id="15" name="Group 14"/>
                <p:cNvGrpSpPr/>
                <p:nvPr/>
              </p:nvGrpSpPr>
              <p:grpSpPr>
                <a:xfrm>
                  <a:off x="3743325" y="1782046"/>
                  <a:ext cx="3100388" cy="1389780"/>
                  <a:chOff x="3311857" y="1428273"/>
                  <a:chExt cx="7675231" cy="4271963"/>
                </a:xfrm>
              </p:grpSpPr>
              <p:grpSp>
                <p:nvGrpSpPr>
                  <p:cNvPr id="18" name="Group 17"/>
                  <p:cNvGrpSpPr/>
                  <p:nvPr/>
                </p:nvGrpSpPr>
                <p:grpSpPr>
                  <a:xfrm>
                    <a:off x="3311857" y="1428273"/>
                    <a:ext cx="3063240" cy="4271963"/>
                    <a:chOff x="2526031" y="1428273"/>
                    <a:chExt cx="3063240" cy="4271963"/>
                  </a:xfrm>
                </p:grpSpPr>
                <p:sp>
                  <p:nvSpPr>
                    <p:cNvPr id="28" name="Rounded Rectangle 27"/>
                    <p:cNvSpPr/>
                    <p:nvPr/>
                  </p:nvSpPr>
                  <p:spPr>
                    <a:xfrm>
                      <a:off x="2526031" y="1428273"/>
                      <a:ext cx="3063240" cy="4271963"/>
                    </a:xfrm>
                    <a:prstGeom prst="roundRect">
                      <a:avLst/>
                    </a:prstGeom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37000">
                          <a:schemeClr val="bg1">
                            <a:lumMod val="85000"/>
                          </a:schemeClr>
                        </a:gs>
                        <a:gs pos="56000">
                          <a:schemeClr val="bg1">
                            <a:lumMod val="85000"/>
                          </a:schemeClr>
                        </a:gs>
                        <a:gs pos="100000">
                          <a:schemeClr val="bg1">
                            <a:lumMod val="85000"/>
                          </a:schemeClr>
                        </a:gs>
                      </a:gsLst>
                      <a:lin ang="5400000" scaled="1"/>
                    </a:gradFill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100" b="1" dirty="0" smtClean="0">
                          <a:solidFill>
                            <a:schemeClr val="tx1"/>
                          </a:solidFill>
                        </a:rPr>
                        <a:t>CC3200 </a:t>
                      </a:r>
                      <a:r>
                        <a:rPr lang="en-US" sz="1100" b="1" dirty="0" err="1" smtClean="0">
                          <a:solidFill>
                            <a:schemeClr val="tx1"/>
                          </a:solidFill>
                        </a:rPr>
                        <a:t>SoC</a:t>
                      </a:r>
                      <a:endParaRPr lang="en-US" sz="1100" b="1" dirty="0" smtClean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9" name="Rounded Rectangle 28"/>
                    <p:cNvSpPr/>
                    <p:nvPr/>
                  </p:nvSpPr>
                  <p:spPr>
                    <a:xfrm>
                      <a:off x="2643188" y="1943100"/>
                      <a:ext cx="1357312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600" dirty="0" smtClean="0"/>
                        <a:t>Cortex-M4 Core</a:t>
                      </a:r>
                    </a:p>
                    <a:p>
                      <a:pPr algn="ctr"/>
                      <a:r>
                        <a:rPr lang="en-US" sz="600" dirty="0" smtClean="0"/>
                        <a:t>80MHz</a:t>
                      </a:r>
                      <a:endParaRPr lang="en-US" sz="600" dirty="0"/>
                    </a:p>
                  </p:txBody>
                </p:sp>
                <p:sp>
                  <p:nvSpPr>
                    <p:cNvPr id="30" name="Rounded Rectangle 29"/>
                    <p:cNvSpPr/>
                    <p:nvPr/>
                  </p:nvSpPr>
                  <p:spPr>
                    <a:xfrm>
                      <a:off x="4087654" y="1943100"/>
                      <a:ext cx="1357312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600" dirty="0" smtClean="0"/>
                        <a:t>Network Processor</a:t>
                      </a:r>
                      <a:endParaRPr lang="en-US" sz="600" dirty="0"/>
                    </a:p>
                  </p:txBody>
                </p:sp>
                <p:sp>
                  <p:nvSpPr>
                    <p:cNvPr id="31" name="Rounded Rectangle 30"/>
                    <p:cNvSpPr/>
                    <p:nvPr/>
                  </p:nvSpPr>
                  <p:spPr>
                    <a:xfrm>
                      <a:off x="2687478" y="4064563"/>
                      <a:ext cx="2714624" cy="971550"/>
                    </a:xfrm>
                    <a:prstGeom prst="roundRect">
                      <a:avLst/>
                    </a:prstGeom>
                    <a:solidFill>
                      <a:schemeClr val="tx1">
                        <a:lumMod val="50000"/>
                        <a:lumOff val="50000"/>
                      </a:schemeClr>
                    </a:solidFill>
                    <a:ln>
                      <a:solidFill>
                        <a:schemeClr val="bg2">
                          <a:lumMod val="9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600" dirty="0" smtClean="0"/>
                        <a:t>Peripherals and Power Management</a:t>
                      </a:r>
                      <a:endParaRPr lang="en-US" sz="600" dirty="0"/>
                    </a:p>
                  </p:txBody>
                </p:sp>
              </p:grpSp>
              <p:sp>
                <p:nvSpPr>
                  <p:cNvPr id="19" name="Rounded Rectangle 18"/>
                  <p:cNvSpPr/>
                  <p:nvPr/>
                </p:nvSpPr>
                <p:spPr>
                  <a:xfrm>
                    <a:off x="8272462" y="2342911"/>
                    <a:ext cx="2155507" cy="2442686"/>
                  </a:xfrm>
                  <a:prstGeom prst="roundRect">
                    <a:avLst/>
                  </a:prstGeom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bg1">
                          <a:lumMod val="85000"/>
                        </a:schemeClr>
                      </a:gs>
                      <a:gs pos="56000">
                        <a:schemeClr val="bg1">
                          <a:lumMod val="8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5400000" scaled="1"/>
                  </a:gradFill>
                  <a:ln>
                    <a:solidFill>
                      <a:schemeClr val="bg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b="1" dirty="0" err="1" smtClean="0">
                        <a:solidFill>
                          <a:schemeClr val="tx1"/>
                        </a:solidFill>
                      </a:rPr>
                      <a:t>Decawave</a:t>
                    </a:r>
                    <a:r>
                      <a:rPr lang="en-US" sz="1050" b="1" dirty="0" smtClean="0">
                        <a:solidFill>
                          <a:schemeClr val="tx1"/>
                        </a:solidFill>
                      </a:rPr>
                      <a:t> </a:t>
                    </a:r>
                  </a:p>
                  <a:p>
                    <a:pPr algn="ctr"/>
                    <a:r>
                      <a:rPr lang="en-US" sz="1050" b="1" dirty="0" smtClean="0">
                        <a:solidFill>
                          <a:schemeClr val="tx1"/>
                        </a:solidFill>
                      </a:rPr>
                      <a:t>DW1000 Module</a:t>
                    </a:r>
                  </a:p>
                </p:txBody>
              </p:sp>
              <p:grpSp>
                <p:nvGrpSpPr>
                  <p:cNvPr id="20" name="Group 19"/>
                  <p:cNvGrpSpPr/>
                  <p:nvPr/>
                </p:nvGrpSpPr>
                <p:grpSpPr>
                  <a:xfrm>
                    <a:off x="10427969" y="2795585"/>
                    <a:ext cx="559119" cy="768669"/>
                    <a:chOff x="10427969" y="2795585"/>
                    <a:chExt cx="559119" cy="768669"/>
                  </a:xfrm>
                </p:grpSpPr>
                <p:cxnSp>
                  <p:nvCxnSpPr>
                    <p:cNvPr id="23" name="Straight Connector 22"/>
                    <p:cNvCxnSpPr/>
                    <p:nvPr/>
                  </p:nvCxnSpPr>
                  <p:spPr>
                    <a:xfrm>
                      <a:off x="10427969" y="3564254"/>
                      <a:ext cx="430531" cy="0"/>
                    </a:xfrm>
                    <a:prstGeom prst="line">
                      <a:avLst/>
                    </a:prstGeom>
                    <a:ln w="47625" cmpd="sng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4" name="Group 23"/>
                    <p:cNvGrpSpPr/>
                    <p:nvPr/>
                  </p:nvGrpSpPr>
                  <p:grpSpPr>
                    <a:xfrm>
                      <a:off x="10753726" y="2795585"/>
                      <a:ext cx="233362" cy="768669"/>
                      <a:chOff x="10753726" y="2795585"/>
                      <a:chExt cx="233362" cy="768669"/>
                    </a:xfrm>
                  </p:grpSpPr>
                  <p:cxnSp>
                    <p:nvCxnSpPr>
                      <p:cNvPr id="25" name="Straight Connector 24"/>
                      <p:cNvCxnSpPr/>
                      <p:nvPr/>
                    </p:nvCxnSpPr>
                    <p:spPr>
                      <a:xfrm flipV="1">
                        <a:off x="10858500" y="2914650"/>
                        <a:ext cx="0" cy="649604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" name="Straight Connector 25"/>
                      <p:cNvCxnSpPr/>
                      <p:nvPr/>
                    </p:nvCxnSpPr>
                    <p:spPr>
                      <a:xfrm flipH="1" flipV="1">
                        <a:off x="10872788" y="2814639"/>
                        <a:ext cx="114300" cy="128587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  <a:scene3d>
                        <a:camera prst="orthographicFront">
                          <a:rot lat="0" lon="0" rev="5400000"/>
                        </a:camera>
                        <a:lightRig rig="threePt" dir="t"/>
                      </a:scene3d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" name="Straight Connector 26"/>
                      <p:cNvCxnSpPr/>
                      <p:nvPr/>
                    </p:nvCxnSpPr>
                    <p:spPr>
                      <a:xfrm flipH="1" flipV="1">
                        <a:off x="10753726" y="2795585"/>
                        <a:ext cx="114300" cy="128587"/>
                      </a:xfrm>
                      <a:prstGeom prst="line">
                        <a:avLst/>
                      </a:prstGeom>
                      <a:ln w="47625" cmpd="sng">
                        <a:solidFill>
                          <a:schemeClr val="tx1"/>
                        </a:solidFill>
                      </a:ln>
                      <a:scene3d>
                        <a:camera prst="orthographicFront">
                          <a:rot lat="0" lon="0" rev="0"/>
                        </a:camera>
                        <a:lightRig rig="threePt" dir="t"/>
                      </a:scene3d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21" name="Straight Arrow Connector 20"/>
                  <p:cNvCxnSpPr/>
                  <p:nvPr/>
                </p:nvCxnSpPr>
                <p:spPr>
                  <a:xfrm flipV="1">
                    <a:off x="6375097" y="3564254"/>
                    <a:ext cx="1897365" cy="1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TextBox 21"/>
                  <p:cNvSpPr txBox="1"/>
                  <p:nvPr/>
                </p:nvSpPr>
                <p:spPr>
                  <a:xfrm>
                    <a:off x="6924045" y="2790200"/>
                    <a:ext cx="1114425" cy="5344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b="1" smtClean="0"/>
                      <a:t>SPI</a:t>
                    </a:r>
                    <a:endParaRPr lang="en-US" sz="1200" b="1"/>
                  </a:p>
                </p:txBody>
              </p:sp>
            </p:grpSp>
            <p:cxnSp>
              <p:nvCxnSpPr>
                <p:cNvPr id="16" name="Straight Arrow Connector 15"/>
                <p:cNvCxnSpPr/>
                <p:nvPr/>
              </p:nvCxnSpPr>
              <p:spPr>
                <a:xfrm>
                  <a:off x="2018435" y="1021495"/>
                  <a:ext cx="1724890" cy="76055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prstDash val="dash"/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/>
                <p:cNvSpPr txBox="1"/>
                <p:nvPr/>
              </p:nvSpPr>
              <p:spPr>
                <a:xfrm>
                  <a:off x="2724587" y="1012029"/>
                  <a:ext cx="832999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b="1" smtClean="0"/>
                    <a:t>WiFi</a:t>
                  </a:r>
                  <a:endParaRPr lang="en-US" sz="1400" b="1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8704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System Diagram of a Node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914393" y="1842732"/>
            <a:ext cx="10245273" cy="4523349"/>
            <a:chOff x="3311857" y="1428273"/>
            <a:chExt cx="7675231" cy="4271963"/>
          </a:xfrm>
        </p:grpSpPr>
        <p:grpSp>
          <p:nvGrpSpPr>
            <p:cNvPr id="5" name="Group 4"/>
            <p:cNvGrpSpPr/>
            <p:nvPr/>
          </p:nvGrpSpPr>
          <p:grpSpPr>
            <a:xfrm>
              <a:off x="3311857" y="1428273"/>
              <a:ext cx="3063240" cy="4271963"/>
              <a:chOff x="2526031" y="1428273"/>
              <a:chExt cx="3063240" cy="4271963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2526031" y="1428273"/>
                <a:ext cx="3063240" cy="4271963"/>
              </a:xfrm>
              <a:prstGeom prst="round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7000">
                    <a:schemeClr val="bg1">
                      <a:lumMod val="85000"/>
                    </a:schemeClr>
                  </a:gs>
                  <a:gs pos="56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600" b="1" dirty="0" smtClean="0">
                    <a:solidFill>
                      <a:schemeClr val="tx1"/>
                    </a:solidFill>
                  </a:rPr>
                  <a:t>CC3200 </a:t>
                </a:r>
                <a:r>
                  <a:rPr lang="en-US" sz="3600" b="1" dirty="0" err="1" smtClean="0">
                    <a:solidFill>
                      <a:schemeClr val="tx1"/>
                    </a:solidFill>
                  </a:rPr>
                  <a:t>SoC</a:t>
                </a:r>
                <a:endParaRPr lang="en-US" sz="3600" b="1" dirty="0" smtClean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2643188" y="1943100"/>
                <a:ext cx="1357312" cy="971550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smtClean="0"/>
                  <a:t>Cortex-M4 Core</a:t>
                </a:r>
              </a:p>
              <a:p>
                <a:pPr algn="ctr"/>
                <a:r>
                  <a:rPr lang="en-US" sz="2000" dirty="0" smtClean="0"/>
                  <a:t>80MHz</a:t>
                </a:r>
                <a:endParaRPr lang="en-US" sz="2000" dirty="0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>
                <a:off x="4087654" y="1943100"/>
                <a:ext cx="1357312" cy="971550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smtClean="0"/>
                  <a:t>Network Processor</a:t>
                </a:r>
                <a:endParaRPr lang="en-US" sz="2000" dirty="0"/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2687478" y="4064563"/>
                <a:ext cx="2714624" cy="971550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smtClean="0"/>
                  <a:t>Peripherals and Power Management</a:t>
                </a:r>
                <a:endParaRPr lang="en-US" sz="2000" dirty="0"/>
              </a:p>
            </p:txBody>
          </p:sp>
        </p:grpSp>
        <p:sp>
          <p:nvSpPr>
            <p:cNvPr id="6" name="Rounded Rectangle 5"/>
            <p:cNvSpPr/>
            <p:nvPr/>
          </p:nvSpPr>
          <p:spPr>
            <a:xfrm>
              <a:off x="8272462" y="2342911"/>
              <a:ext cx="2155507" cy="2442686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7000">
                  <a:schemeClr val="bg1">
                    <a:lumMod val="85000"/>
                  </a:schemeClr>
                </a:gs>
                <a:gs pos="5600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err="1" smtClean="0">
                  <a:solidFill>
                    <a:schemeClr val="tx1"/>
                  </a:solidFill>
                </a:rPr>
                <a:t>Decawave</a:t>
              </a:r>
              <a:r>
                <a:rPr lang="en-US" sz="3200" b="1" dirty="0" smtClean="0">
                  <a:solidFill>
                    <a:schemeClr val="tx1"/>
                  </a:solidFill>
                </a:rPr>
                <a:t> </a:t>
              </a:r>
            </a:p>
            <a:p>
              <a:pPr algn="ctr"/>
              <a:r>
                <a:rPr lang="en-US" sz="3200" b="1" dirty="0" smtClean="0">
                  <a:solidFill>
                    <a:schemeClr val="tx1"/>
                  </a:solidFill>
                </a:rPr>
                <a:t>DW1000 Module</a:t>
              </a: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10427969" y="2795585"/>
              <a:ext cx="559119" cy="768669"/>
              <a:chOff x="10427969" y="2795585"/>
              <a:chExt cx="559119" cy="768669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10427969" y="3564254"/>
                <a:ext cx="430531" cy="0"/>
              </a:xfrm>
              <a:prstGeom prst="line">
                <a:avLst/>
              </a:prstGeom>
              <a:ln w="47625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" name="Group 10"/>
              <p:cNvGrpSpPr/>
              <p:nvPr/>
            </p:nvGrpSpPr>
            <p:grpSpPr>
              <a:xfrm>
                <a:off x="10753726" y="2795585"/>
                <a:ext cx="233362" cy="768669"/>
                <a:chOff x="10753726" y="2795585"/>
                <a:chExt cx="233362" cy="768669"/>
              </a:xfrm>
            </p:grpSpPr>
            <p:cxnSp>
              <p:nvCxnSpPr>
                <p:cNvPr id="12" name="Straight Connector 11"/>
                <p:cNvCxnSpPr/>
                <p:nvPr/>
              </p:nvCxnSpPr>
              <p:spPr>
                <a:xfrm flipV="1">
                  <a:off x="10858500" y="2914650"/>
                  <a:ext cx="0" cy="649604"/>
                </a:xfrm>
                <a:prstGeom prst="line">
                  <a:avLst/>
                </a:prstGeom>
                <a:ln w="47625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 flipH="1" flipV="1">
                  <a:off x="10872788" y="2814639"/>
                  <a:ext cx="114300" cy="128587"/>
                </a:xfrm>
                <a:prstGeom prst="line">
                  <a:avLst/>
                </a:prstGeom>
                <a:ln w="47625" cmpd="sng">
                  <a:solidFill>
                    <a:schemeClr val="tx1"/>
                  </a:solidFill>
                </a:ln>
                <a:scene3d>
                  <a:camera prst="orthographicFront">
                    <a:rot lat="0" lon="0" rev="5400000"/>
                  </a:camera>
                  <a:lightRig rig="threePt" dir="t"/>
                </a:scene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H="1" flipV="1">
                  <a:off x="10753726" y="2795585"/>
                  <a:ext cx="114300" cy="128587"/>
                </a:xfrm>
                <a:prstGeom prst="line">
                  <a:avLst/>
                </a:prstGeom>
                <a:ln w="47625" cmpd="sng">
                  <a:solidFill>
                    <a:schemeClr val="tx1"/>
                  </a:solidFill>
                </a:ln>
                <a:scene3d>
                  <a:camera prst="orthographicFront">
                    <a:rot lat="0" lon="0" rev="0"/>
                  </a:camera>
                  <a:lightRig rig="threePt" dir="t"/>
                </a:scene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8" name="Straight Arrow Connector 7"/>
            <p:cNvCxnSpPr/>
            <p:nvPr/>
          </p:nvCxnSpPr>
          <p:spPr>
            <a:xfrm flipV="1">
              <a:off x="6375097" y="3564254"/>
              <a:ext cx="1897365" cy="1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7100899" y="3154792"/>
              <a:ext cx="1114425" cy="436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smtClean="0"/>
                <a:t>SPI</a:t>
              </a:r>
              <a:endParaRPr lang="en-US" sz="2400" b="1"/>
            </a:p>
          </p:txBody>
        </p:sp>
      </p:grpSp>
    </p:spTree>
    <p:extLst>
      <p:ext uri="{BB962C8B-B14F-4D97-AF65-F5344CB8AC3E}">
        <p14:creationId xmlns:p14="http://schemas.microsoft.com/office/powerpoint/2010/main" val="39060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DWM1000 Module and it’s 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DWM1000 Modules can be used in two modes:</a:t>
            </a:r>
          </a:p>
          <a:p>
            <a:pPr lvl="1"/>
            <a:r>
              <a:rPr lang="en-US" dirty="0" smtClean="0"/>
              <a:t>2 </a:t>
            </a:r>
            <a:r>
              <a:rPr lang="mr-IN" dirty="0" smtClean="0"/>
              <a:t>–</a:t>
            </a:r>
            <a:r>
              <a:rPr lang="en-US" dirty="0" smtClean="0"/>
              <a:t> way ranging (Time of flight): Configure the modules to time-stamp packets exchanged between two nodes and find the distance between them</a:t>
            </a:r>
          </a:p>
          <a:p>
            <a:pPr lvl="1"/>
            <a:r>
              <a:rPr lang="en-US" dirty="0" smtClean="0"/>
              <a:t>Time Difference of Arrival(TDOA) : Configure multiple modules  to transmit beacons at regular intervals of time to check the relative time of arrival of the packets at the mobile nodes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40" y="4098608"/>
            <a:ext cx="28194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654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Mid-term demonstration: Establish the point-to-point communication between two nodes and calculate the distance between the two nodes</a:t>
            </a:r>
          </a:p>
          <a:p>
            <a:r>
              <a:rPr lang="en-US" dirty="0" smtClean="0"/>
              <a:t>Final demonstration: Use multiple anchor nodes whose locations are pre-determined to track the mobile node in the same environment. Display the movement of the mobile node on a GUI(using a PC application) in real time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5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Drawbacks and challenges of our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Scalability: </a:t>
            </a:r>
          </a:p>
          <a:p>
            <a:pPr lvl="1"/>
            <a:r>
              <a:rPr lang="en-US" dirty="0" smtClean="0"/>
              <a:t>Time of Flight algorithm can be used to locate a mobile node in the environment accurately. However, this system cannot be scaled when the number of mobile nodes increase</a:t>
            </a:r>
          </a:p>
          <a:p>
            <a:pPr lvl="1"/>
            <a:r>
              <a:rPr lang="en-US" dirty="0" smtClean="0"/>
              <a:t>As the number of nodes increase, the load on each anchor node increases as they have to communicate between all the mobile nodes</a:t>
            </a:r>
          </a:p>
          <a:p>
            <a:pPr lvl="1"/>
            <a:r>
              <a:rPr lang="en-US" dirty="0" smtClean="0"/>
              <a:t>Approach to solve the scalability issue: Use TDOA</a:t>
            </a:r>
            <a:endParaRPr lang="en-US" dirty="0"/>
          </a:p>
          <a:p>
            <a:r>
              <a:rPr lang="en-US" dirty="0" smtClean="0"/>
              <a:t>Error due to difference in clocks of each node:</a:t>
            </a:r>
          </a:p>
          <a:p>
            <a:pPr lvl="1"/>
            <a:r>
              <a:rPr lang="en-US" dirty="0" smtClean="0"/>
              <a:t>The difference in time across multiple nodes due the clock skew cannot be determined. A small error in time-stamping can lead to large precision errors of the location of mobile nodes</a:t>
            </a:r>
          </a:p>
          <a:p>
            <a:pPr lvl="1"/>
            <a:r>
              <a:rPr lang="en-US" dirty="0" smtClean="0"/>
              <a:t>Solution: Crystal Oscillator trimming feature provided by the DWM1000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420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500</Words>
  <Application>Microsoft Macintosh PowerPoint</Application>
  <PresentationFormat>Widescreen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Indoor Localization system using Time of Flight in UWB spectrum</vt:lpstr>
      <vt:lpstr>Objective</vt:lpstr>
      <vt:lpstr>Methodology</vt:lpstr>
      <vt:lpstr>Application and Use Cases</vt:lpstr>
      <vt:lpstr>System Architecture and Design</vt:lpstr>
      <vt:lpstr>System Diagram of a Node</vt:lpstr>
      <vt:lpstr>DWM1000 Module and it’s working</vt:lpstr>
      <vt:lpstr>Demonstration Milestones</vt:lpstr>
      <vt:lpstr>Drawbacks and challenges of our approach</vt:lpstr>
      <vt:lpstr>Questions?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TEJUS S</dc:creator>
  <cp:lastModifiedBy>TEJUS S</cp:lastModifiedBy>
  <cp:revision>12</cp:revision>
  <dcterms:created xsi:type="dcterms:W3CDTF">2017-03-03T22:31:03Z</dcterms:created>
  <dcterms:modified xsi:type="dcterms:W3CDTF">2017-03-05T22:48:37Z</dcterms:modified>
</cp:coreProperties>
</file>

<file path=docProps/thumbnail.jpeg>
</file>